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301" r:id="rId11"/>
    <p:sldId id="302" r:id="rId12"/>
    <p:sldId id="303" r:id="rId13"/>
    <p:sldId id="292" r:id="rId14"/>
    <p:sldId id="293" r:id="rId15"/>
    <p:sldId id="294" r:id="rId16"/>
    <p:sldId id="295" r:id="rId17"/>
    <p:sldId id="296" r:id="rId18"/>
    <p:sldId id="297" r:id="rId19"/>
    <p:sldId id="298" r:id="rId20"/>
    <p:sldId id="299" r:id="rId21"/>
    <p:sldId id="300"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80" r:id="rId36"/>
    <p:sldId id="281" r:id="rId37"/>
    <p:sldId id="282" r:id="rId38"/>
    <p:sldId id="278"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EADCF6-F462-49BC-B7CD-58F122C094F4}">
          <p14:sldIdLst>
            <p14:sldId id="256"/>
            <p14:sldId id="257"/>
            <p14:sldId id="264"/>
            <p14:sldId id="258"/>
            <p14:sldId id="259"/>
            <p14:sldId id="260"/>
            <p14:sldId id="261"/>
            <p14:sldId id="263"/>
            <p14:sldId id="262"/>
            <p14:sldId id="301"/>
            <p14:sldId id="302"/>
            <p14:sldId id="303"/>
            <p14:sldId id="292"/>
            <p14:sldId id="293"/>
            <p14:sldId id="294"/>
            <p14:sldId id="295"/>
            <p14:sldId id="296"/>
            <p14:sldId id="297"/>
            <p14:sldId id="298"/>
            <p14:sldId id="299"/>
            <p14:sldId id="300"/>
            <p14:sldId id="265"/>
            <p14:sldId id="266"/>
            <p14:sldId id="267"/>
            <p14:sldId id="268"/>
            <p14:sldId id="269"/>
            <p14:sldId id="270"/>
            <p14:sldId id="271"/>
            <p14:sldId id="272"/>
            <p14:sldId id="273"/>
            <p14:sldId id="274"/>
            <p14:sldId id="275"/>
            <p14:sldId id="276"/>
            <p14:sldId id="277"/>
            <p14:sldId id="280"/>
            <p14:sldId id="281"/>
            <p14:sldId id="282"/>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varScale="1">
        <p:scale>
          <a:sx n="66" d="100"/>
          <a:sy n="66" d="100"/>
        </p:scale>
        <p:origin x="4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6/2/2023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6/2/2023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6/2/2023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6/2/2023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6/2/2023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6/2/2023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6/2/2023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6/2/2023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6/2/2023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6/2/2023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6/2/2023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6/2/2023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Movie Ticket Booking System</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351183" y="4846029"/>
            <a:ext cx="5238584" cy="1370463"/>
          </a:xfrm>
        </p:spPr>
        <p:txBody>
          <a:bodyPr anchor="ctr">
            <a:normAutofit fontScale="77500" lnSpcReduction="20000"/>
          </a:bodyPr>
          <a:lstStyle/>
          <a:p>
            <a:pPr>
              <a:lnSpc>
                <a:spcPct val="110000"/>
              </a:lnSpc>
            </a:pPr>
            <a:r>
              <a:rPr lang="en-IN" sz="2000" dirty="0"/>
              <a:t>Team 2:</a:t>
            </a:r>
          </a:p>
          <a:p>
            <a:pPr>
              <a:lnSpc>
                <a:spcPct val="110000"/>
              </a:lnSpc>
            </a:pPr>
            <a:r>
              <a:rPr lang="en-IN" sz="2000" dirty="0"/>
              <a:t>Karthik Raj S</a:t>
            </a:r>
          </a:p>
          <a:p>
            <a:pPr>
              <a:lnSpc>
                <a:spcPct val="110000"/>
              </a:lnSpc>
            </a:pPr>
            <a:r>
              <a:rPr lang="en-IN" sz="2000" dirty="0" err="1"/>
              <a:t>Vigneshe</a:t>
            </a:r>
            <a:r>
              <a:rPr lang="en-IN" sz="2000" dirty="0"/>
              <a:t> B</a:t>
            </a:r>
          </a:p>
          <a:p>
            <a:pPr>
              <a:lnSpc>
                <a:spcPct val="110000"/>
              </a:lnSpc>
            </a:pPr>
            <a:r>
              <a:rPr lang="en-IN" sz="2000" dirty="0"/>
              <a:t>Hariharan </a:t>
            </a:r>
            <a:r>
              <a:rPr lang="en-IN" sz="2000" dirty="0" err="1"/>
              <a:t>Dhanapathy</a:t>
            </a:r>
            <a:endParaRPr lang="en-IN" sz="2000"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3373-1C69-A22A-19EE-543ADED725E7}"/>
              </a:ext>
            </a:extLst>
          </p:cNvPr>
          <p:cNvSpPr>
            <a:spLocks noGrp="1"/>
          </p:cNvSpPr>
          <p:nvPr>
            <p:ph type="title"/>
          </p:nvPr>
        </p:nvSpPr>
        <p:spPr/>
        <p:txBody>
          <a:bodyPr/>
          <a:lstStyle/>
          <a:p>
            <a:r>
              <a:rPr lang="en-IN" dirty="0"/>
              <a:t>Concurrent Bookings</a:t>
            </a:r>
          </a:p>
        </p:txBody>
      </p:sp>
      <p:sp>
        <p:nvSpPr>
          <p:cNvPr id="3" name="Content Placeholder 2">
            <a:extLst>
              <a:ext uri="{FF2B5EF4-FFF2-40B4-BE49-F238E27FC236}">
                <a16:creationId xmlns:a16="http://schemas.microsoft.com/office/drawing/2014/main" id="{88296C64-4154-E8BB-9B46-2AFFCE1B5592}"/>
              </a:ext>
            </a:extLst>
          </p:cNvPr>
          <p:cNvSpPr>
            <a:spLocks noGrp="1"/>
          </p:cNvSpPr>
          <p:nvPr>
            <p:ph idx="1"/>
          </p:nvPr>
        </p:nvSpPr>
        <p:spPr/>
        <p:txBody>
          <a:bodyPr>
            <a:normAutofit/>
          </a:bodyPr>
          <a:lstStyle/>
          <a:p>
            <a:pPr marL="342900" indent="-342900">
              <a:buFont typeface="Arial" panose="020B0604020202020204" pitchFamily="34" charset="0"/>
              <a:buChar char="•"/>
            </a:pPr>
            <a:r>
              <a:rPr lang="en-IN" dirty="0"/>
              <a:t>Here we are using “</a:t>
            </a:r>
            <a:r>
              <a:rPr lang="en-IN" sz="1800" dirty="0" err="1">
                <a:solidFill>
                  <a:srgbClr val="000000"/>
                </a:solidFill>
                <a:effectLst/>
                <a:latin typeface="Courier New" panose="02070309020205020404" pitchFamily="49" charset="0"/>
              </a:rPr>
              <a:t>LockModeType.</a:t>
            </a:r>
            <a:r>
              <a:rPr lang="en-IN" sz="1800" b="1" i="1" dirty="0" err="1">
                <a:solidFill>
                  <a:srgbClr val="0000C0"/>
                </a:solidFill>
                <a:effectLst/>
                <a:latin typeface="Courier New" panose="02070309020205020404" pitchFamily="49" charset="0"/>
              </a:rPr>
              <a:t>PESSIMISTIC_WRITE</a:t>
            </a:r>
            <a:r>
              <a:rPr lang="en-IN" sz="1800" b="1" i="1" dirty="0">
                <a:solidFill>
                  <a:srgbClr val="000000"/>
                </a:solidFill>
                <a:effectLst/>
                <a:latin typeface="Courier New" panose="02070309020205020404" pitchFamily="49" charset="0"/>
              </a:rPr>
              <a:t>”</a:t>
            </a:r>
            <a:r>
              <a:rPr lang="en-IN" dirty="0"/>
              <a:t>  type of lock to lock the database while the transaction is happening.</a:t>
            </a:r>
          </a:p>
          <a:p>
            <a:pPr marL="342900" indent="-342900">
              <a:buFont typeface="Arial" panose="020B0604020202020204" pitchFamily="34" charset="0"/>
              <a:buChar char="•"/>
            </a:pPr>
            <a:r>
              <a:rPr lang="en-IN" dirty="0"/>
              <a:t>Here we use an instance of </a:t>
            </a:r>
            <a:r>
              <a:rPr lang="en-IN" sz="1800" dirty="0" err="1">
                <a:solidFill>
                  <a:srgbClr val="000000"/>
                </a:solidFill>
                <a:effectLst/>
                <a:latin typeface="Courier New" panose="02070309020205020404" pitchFamily="49" charset="0"/>
              </a:rPr>
              <a:t>ReentrantLock</a:t>
            </a:r>
            <a:r>
              <a:rPr lang="en-IN" sz="1800" dirty="0">
                <a:solidFill>
                  <a:srgbClr val="000000"/>
                </a:solidFill>
                <a:effectLst/>
                <a:latin typeface="Courier New" panose="02070309020205020404" pitchFamily="49" charset="0"/>
              </a:rPr>
              <a:t>()</a:t>
            </a:r>
            <a:r>
              <a:rPr lang="en-IN" sz="1800" dirty="0">
                <a:solidFill>
                  <a:srgbClr val="000000"/>
                </a:solidFill>
                <a:effectLst/>
              </a:rPr>
              <a:t> which returns a Lock object </a:t>
            </a:r>
            <a:r>
              <a:rPr lang="en-IN" sz="1800" dirty="0">
                <a:solidFill>
                  <a:srgbClr val="0000C0"/>
                </a:solidFill>
                <a:effectLst/>
                <a:latin typeface="Courier New" panose="02070309020205020404" pitchFamily="49" charset="0"/>
              </a:rPr>
              <a:t>lock </a:t>
            </a:r>
            <a:r>
              <a:rPr lang="en-IN" sz="2000" dirty="0">
                <a:solidFill>
                  <a:srgbClr val="000000"/>
                </a:solidFill>
                <a:effectLst/>
              </a:rPr>
              <a:t>which </a:t>
            </a:r>
            <a:r>
              <a:rPr lang="en-IN" dirty="0">
                <a:solidFill>
                  <a:srgbClr val="000000"/>
                </a:solidFill>
              </a:rPr>
              <a:t>is used with the </a:t>
            </a:r>
            <a:r>
              <a:rPr lang="en-IN" sz="2000" dirty="0" err="1">
                <a:solidFill>
                  <a:srgbClr val="000000"/>
                </a:solidFill>
                <a:effectLst/>
                <a:latin typeface="Courier New" panose="02070309020205020404" pitchFamily="49" charset="0"/>
              </a:rPr>
              <a:t>tryLock</a:t>
            </a:r>
            <a:r>
              <a:rPr lang="en-IN" sz="2000" dirty="0">
                <a:solidFill>
                  <a:srgbClr val="000000"/>
                </a:solidFill>
                <a:effectLst/>
                <a:latin typeface="Courier New" panose="02070309020205020404" pitchFamily="49" charset="0"/>
              </a:rPr>
              <a:t>()</a:t>
            </a:r>
            <a:r>
              <a:rPr lang="en-IN" dirty="0">
                <a:solidFill>
                  <a:srgbClr val="000000"/>
                </a:solidFill>
              </a:rPr>
              <a:t> method.</a:t>
            </a:r>
            <a:endParaRPr lang="en-IN" dirty="0"/>
          </a:p>
          <a:p>
            <a:pPr marL="342900" indent="-342900">
              <a:buFont typeface="Arial" panose="020B0604020202020204" pitchFamily="34" charset="0"/>
              <a:buChar char="•"/>
            </a:pPr>
            <a:r>
              <a:rPr lang="en-IN" dirty="0"/>
              <a:t>Using </a:t>
            </a:r>
            <a:r>
              <a:rPr lang="en-IN" sz="1800" dirty="0" err="1">
                <a:solidFill>
                  <a:srgbClr val="0000C0"/>
                </a:solidFill>
                <a:effectLst/>
                <a:latin typeface="Courier New" panose="02070309020205020404" pitchFamily="49" charset="0"/>
              </a:rPr>
              <a:t>lock</a:t>
            </a:r>
            <a:r>
              <a:rPr lang="en-IN" sz="1800" dirty="0" err="1">
                <a:solidFill>
                  <a:srgbClr val="000000"/>
                </a:solidFill>
                <a:effectLst/>
                <a:latin typeface="Courier New" panose="02070309020205020404" pitchFamily="49" charset="0"/>
              </a:rPr>
              <a:t>.tryLock</a:t>
            </a:r>
            <a:r>
              <a:rPr lang="en-IN" sz="1800" dirty="0">
                <a:solidFill>
                  <a:srgbClr val="000000"/>
                </a:solidFill>
                <a:effectLst/>
                <a:latin typeface="Courier New" panose="02070309020205020404" pitchFamily="49" charset="0"/>
              </a:rPr>
              <a:t>()</a:t>
            </a:r>
            <a:r>
              <a:rPr lang="en-IN" dirty="0"/>
              <a:t> function we make sure that if there are multiple threads executing concurrently ,and one thread has already acquired the lock the remaining thread requests return an Internal Server Error exception.</a:t>
            </a:r>
          </a:p>
        </p:txBody>
      </p:sp>
    </p:spTree>
    <p:extLst>
      <p:ext uri="{BB962C8B-B14F-4D97-AF65-F5344CB8AC3E}">
        <p14:creationId xmlns:p14="http://schemas.microsoft.com/office/powerpoint/2010/main" val="342413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887D-19C5-09AA-DF82-1F39A596A46E}"/>
              </a:ext>
            </a:extLst>
          </p:cNvPr>
          <p:cNvSpPr>
            <a:spLocks noGrp="1"/>
          </p:cNvSpPr>
          <p:nvPr>
            <p:ph type="title"/>
          </p:nvPr>
        </p:nvSpPr>
        <p:spPr/>
        <p:txBody>
          <a:bodyPr>
            <a:normAutofit fontScale="90000"/>
          </a:bodyPr>
          <a:lstStyle/>
          <a:p>
            <a:r>
              <a:rPr lang="en-IN" dirty="0"/>
              <a:t>Concurrent Booking Code Segment(Service)</a:t>
            </a:r>
          </a:p>
        </p:txBody>
      </p:sp>
      <p:pic>
        <p:nvPicPr>
          <p:cNvPr id="17" name="Content Placeholder 16">
            <a:extLst>
              <a:ext uri="{FF2B5EF4-FFF2-40B4-BE49-F238E27FC236}">
                <a16:creationId xmlns:a16="http://schemas.microsoft.com/office/drawing/2014/main" id="{F32BFD64-3749-A0F6-1DA2-05CDD2E253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310063"/>
            <a:ext cx="12192000" cy="4547937"/>
          </a:xfrm>
        </p:spPr>
      </p:pic>
    </p:spTree>
    <p:extLst>
      <p:ext uri="{BB962C8B-B14F-4D97-AF65-F5344CB8AC3E}">
        <p14:creationId xmlns:p14="http://schemas.microsoft.com/office/powerpoint/2010/main" val="3986767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074-9839-EC9D-BBC8-87C311451E57}"/>
              </a:ext>
            </a:extLst>
          </p:cNvPr>
          <p:cNvSpPr>
            <a:spLocks noGrp="1"/>
          </p:cNvSpPr>
          <p:nvPr>
            <p:ph type="title"/>
          </p:nvPr>
        </p:nvSpPr>
        <p:spPr/>
        <p:txBody>
          <a:bodyPr>
            <a:normAutofit fontScale="90000"/>
          </a:bodyPr>
          <a:lstStyle/>
          <a:p>
            <a:r>
              <a:rPr lang="en-IN" dirty="0"/>
              <a:t>Concurrent Booking Code Segment(Controller)</a:t>
            </a:r>
          </a:p>
        </p:txBody>
      </p:sp>
      <p:pic>
        <p:nvPicPr>
          <p:cNvPr id="5" name="Content Placeholder 4">
            <a:extLst>
              <a:ext uri="{FF2B5EF4-FFF2-40B4-BE49-F238E27FC236}">
                <a16:creationId xmlns:a16="http://schemas.microsoft.com/office/drawing/2014/main" id="{F15CAB16-182C-8881-65A2-104550D35C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0062"/>
            <a:ext cx="12192000" cy="4547937"/>
          </a:xfrm>
        </p:spPr>
      </p:pic>
    </p:spTree>
    <p:extLst>
      <p:ext uri="{BB962C8B-B14F-4D97-AF65-F5344CB8AC3E}">
        <p14:creationId xmlns:p14="http://schemas.microsoft.com/office/powerpoint/2010/main" val="3469678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D138-1AE9-D49F-1D07-14BBFFB6A742}"/>
              </a:ext>
            </a:extLst>
          </p:cNvPr>
          <p:cNvSpPr>
            <a:spLocks noGrp="1"/>
          </p:cNvSpPr>
          <p:nvPr>
            <p:ph type="title"/>
          </p:nvPr>
        </p:nvSpPr>
        <p:spPr/>
        <p:txBody>
          <a:bodyPr/>
          <a:lstStyle/>
          <a:p>
            <a:r>
              <a:rPr lang="en-US" dirty="0"/>
              <a:t>User-service controller</a:t>
            </a:r>
            <a:endParaRPr lang="en-IN" dirty="0"/>
          </a:p>
        </p:txBody>
      </p:sp>
      <p:pic>
        <p:nvPicPr>
          <p:cNvPr id="5" name="Content Placeholder 4">
            <a:extLst>
              <a:ext uri="{FF2B5EF4-FFF2-40B4-BE49-F238E27FC236}">
                <a16:creationId xmlns:a16="http://schemas.microsoft.com/office/drawing/2014/main" id="{F0159FB6-63C9-4E0D-B827-E693EAC8F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675"/>
            <a:ext cx="12087225" cy="4458544"/>
          </a:xfrm>
        </p:spPr>
      </p:pic>
    </p:spTree>
    <p:extLst>
      <p:ext uri="{BB962C8B-B14F-4D97-AF65-F5344CB8AC3E}">
        <p14:creationId xmlns:p14="http://schemas.microsoft.com/office/powerpoint/2010/main" val="2200266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DE2E-F10E-0708-601D-9009B8792B99}"/>
              </a:ext>
            </a:extLst>
          </p:cNvPr>
          <p:cNvSpPr>
            <a:spLocks noGrp="1"/>
          </p:cNvSpPr>
          <p:nvPr>
            <p:ph type="title"/>
          </p:nvPr>
        </p:nvSpPr>
        <p:spPr/>
        <p:txBody>
          <a:bodyPr>
            <a:normAutofit fontScale="90000"/>
          </a:bodyPr>
          <a:lstStyle/>
          <a:p>
            <a:r>
              <a:rPr lang="en-US" dirty="0"/>
              <a:t>User-Service</a:t>
            </a:r>
            <a:br>
              <a:rPr lang="en-US" dirty="0"/>
            </a:br>
            <a:endParaRPr lang="en-IN" dirty="0"/>
          </a:p>
        </p:txBody>
      </p:sp>
      <p:pic>
        <p:nvPicPr>
          <p:cNvPr id="5" name="Content Placeholder 4">
            <a:extLst>
              <a:ext uri="{FF2B5EF4-FFF2-40B4-BE49-F238E27FC236}">
                <a16:creationId xmlns:a16="http://schemas.microsoft.com/office/drawing/2014/main" id="{B8FE4153-670F-A5DE-0EDD-03BA4C672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6"/>
            <a:ext cx="12192000" cy="4562474"/>
          </a:xfrm>
        </p:spPr>
      </p:pic>
    </p:spTree>
    <p:extLst>
      <p:ext uri="{BB962C8B-B14F-4D97-AF65-F5344CB8AC3E}">
        <p14:creationId xmlns:p14="http://schemas.microsoft.com/office/powerpoint/2010/main" val="290695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1804-ED16-97EF-EF55-53AF11A31170}"/>
              </a:ext>
            </a:extLst>
          </p:cNvPr>
          <p:cNvSpPr>
            <a:spLocks noGrp="1"/>
          </p:cNvSpPr>
          <p:nvPr>
            <p:ph type="title"/>
          </p:nvPr>
        </p:nvSpPr>
        <p:spPr/>
        <p:txBody>
          <a:bodyPr/>
          <a:lstStyle/>
          <a:p>
            <a:r>
              <a:rPr lang="en-US" dirty="0"/>
              <a:t>User-code coverage</a:t>
            </a:r>
            <a:endParaRPr lang="en-IN" dirty="0"/>
          </a:p>
        </p:txBody>
      </p:sp>
      <p:pic>
        <p:nvPicPr>
          <p:cNvPr id="5" name="Content Placeholder 4">
            <a:extLst>
              <a:ext uri="{FF2B5EF4-FFF2-40B4-BE49-F238E27FC236}">
                <a16:creationId xmlns:a16="http://schemas.microsoft.com/office/drawing/2014/main" id="{9EDA0194-BBC9-26D6-1CC8-843D7C3B7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6"/>
            <a:ext cx="12192000" cy="4543424"/>
          </a:xfrm>
        </p:spPr>
      </p:pic>
    </p:spTree>
    <p:extLst>
      <p:ext uri="{BB962C8B-B14F-4D97-AF65-F5344CB8AC3E}">
        <p14:creationId xmlns:p14="http://schemas.microsoft.com/office/powerpoint/2010/main" val="325508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68CD-880A-6198-E4DC-FA58860A2051}"/>
              </a:ext>
            </a:extLst>
          </p:cNvPr>
          <p:cNvSpPr>
            <a:spLocks noGrp="1"/>
          </p:cNvSpPr>
          <p:nvPr>
            <p:ph type="title"/>
          </p:nvPr>
        </p:nvSpPr>
        <p:spPr/>
        <p:txBody>
          <a:bodyPr/>
          <a:lstStyle/>
          <a:p>
            <a:r>
              <a:rPr lang="en-US" dirty="0"/>
              <a:t>Movie-controller</a:t>
            </a:r>
            <a:endParaRPr lang="en-IN" dirty="0"/>
          </a:p>
        </p:txBody>
      </p:sp>
      <p:pic>
        <p:nvPicPr>
          <p:cNvPr id="5" name="Content Placeholder 4">
            <a:extLst>
              <a:ext uri="{FF2B5EF4-FFF2-40B4-BE49-F238E27FC236}">
                <a16:creationId xmlns:a16="http://schemas.microsoft.com/office/drawing/2014/main" id="{DA910150-7B0F-DE86-CE73-DDA5261EB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95524"/>
            <a:ext cx="12192000" cy="4562475"/>
          </a:xfrm>
        </p:spPr>
      </p:pic>
    </p:spTree>
    <p:extLst>
      <p:ext uri="{BB962C8B-B14F-4D97-AF65-F5344CB8AC3E}">
        <p14:creationId xmlns:p14="http://schemas.microsoft.com/office/powerpoint/2010/main" val="42675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4FA7-EBA6-AD27-29F0-7C4815AC93EE}"/>
              </a:ext>
            </a:extLst>
          </p:cNvPr>
          <p:cNvSpPr>
            <a:spLocks noGrp="1"/>
          </p:cNvSpPr>
          <p:nvPr>
            <p:ph type="title"/>
          </p:nvPr>
        </p:nvSpPr>
        <p:spPr/>
        <p:txBody>
          <a:bodyPr/>
          <a:lstStyle/>
          <a:p>
            <a:r>
              <a:rPr lang="en-US" dirty="0"/>
              <a:t>Movie-service</a:t>
            </a:r>
            <a:endParaRPr lang="en-IN" dirty="0"/>
          </a:p>
        </p:txBody>
      </p:sp>
      <p:pic>
        <p:nvPicPr>
          <p:cNvPr id="5" name="Content Placeholder 4">
            <a:extLst>
              <a:ext uri="{FF2B5EF4-FFF2-40B4-BE49-F238E27FC236}">
                <a16:creationId xmlns:a16="http://schemas.microsoft.com/office/drawing/2014/main" id="{DFA7E765-158D-F3E6-18C1-80DA5FA9B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410666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7B2E-DB6D-277E-F51F-527C854DA48B}"/>
              </a:ext>
            </a:extLst>
          </p:cNvPr>
          <p:cNvSpPr>
            <a:spLocks noGrp="1"/>
          </p:cNvSpPr>
          <p:nvPr>
            <p:ph type="title"/>
          </p:nvPr>
        </p:nvSpPr>
        <p:spPr/>
        <p:txBody>
          <a:bodyPr/>
          <a:lstStyle/>
          <a:p>
            <a:r>
              <a:rPr lang="en-US" dirty="0"/>
              <a:t>Movie-code coverage</a:t>
            </a:r>
            <a:endParaRPr lang="en-IN" dirty="0"/>
          </a:p>
        </p:txBody>
      </p:sp>
      <p:pic>
        <p:nvPicPr>
          <p:cNvPr id="5" name="Content Placeholder 4">
            <a:extLst>
              <a:ext uri="{FF2B5EF4-FFF2-40B4-BE49-F238E27FC236}">
                <a16:creationId xmlns:a16="http://schemas.microsoft.com/office/drawing/2014/main" id="{A7B85CCF-98D8-5E10-2412-EE1D33919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05049"/>
            <a:ext cx="12192000" cy="4552951"/>
          </a:xfrm>
        </p:spPr>
      </p:pic>
    </p:spTree>
    <p:extLst>
      <p:ext uri="{BB962C8B-B14F-4D97-AF65-F5344CB8AC3E}">
        <p14:creationId xmlns:p14="http://schemas.microsoft.com/office/powerpoint/2010/main" val="3420618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D30F-3AD5-6735-0312-21C51CAD21DB}"/>
              </a:ext>
            </a:extLst>
          </p:cNvPr>
          <p:cNvSpPr>
            <a:spLocks noGrp="1"/>
          </p:cNvSpPr>
          <p:nvPr>
            <p:ph type="title"/>
          </p:nvPr>
        </p:nvSpPr>
        <p:spPr/>
        <p:txBody>
          <a:bodyPr/>
          <a:lstStyle/>
          <a:p>
            <a:r>
              <a:rPr lang="en-US" dirty="0"/>
              <a:t>Theatre-controller</a:t>
            </a:r>
            <a:endParaRPr lang="en-IN" dirty="0"/>
          </a:p>
        </p:txBody>
      </p:sp>
      <p:pic>
        <p:nvPicPr>
          <p:cNvPr id="5" name="Content Placeholder 4">
            <a:extLst>
              <a:ext uri="{FF2B5EF4-FFF2-40B4-BE49-F238E27FC236}">
                <a16:creationId xmlns:a16="http://schemas.microsoft.com/office/drawing/2014/main" id="{2FECA346-A85B-7A3E-A5C2-E8AA92AA8B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4"/>
            <a:ext cx="12192000" cy="4524375"/>
          </a:xfrm>
        </p:spPr>
      </p:pic>
    </p:spTree>
    <p:extLst>
      <p:ext uri="{BB962C8B-B14F-4D97-AF65-F5344CB8AC3E}">
        <p14:creationId xmlns:p14="http://schemas.microsoft.com/office/powerpoint/2010/main" val="35242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might not be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E74D-7CC8-DAA3-04A2-C425E8E6C034}"/>
              </a:ext>
            </a:extLst>
          </p:cNvPr>
          <p:cNvSpPr>
            <a:spLocks noGrp="1"/>
          </p:cNvSpPr>
          <p:nvPr>
            <p:ph type="title"/>
          </p:nvPr>
        </p:nvSpPr>
        <p:spPr/>
        <p:txBody>
          <a:bodyPr/>
          <a:lstStyle/>
          <a:p>
            <a:r>
              <a:rPr lang="en-US" dirty="0"/>
              <a:t>Theatre-service</a:t>
            </a:r>
            <a:endParaRPr lang="en-IN" dirty="0"/>
          </a:p>
        </p:txBody>
      </p:sp>
      <p:pic>
        <p:nvPicPr>
          <p:cNvPr id="5" name="Content Placeholder 4">
            <a:extLst>
              <a:ext uri="{FF2B5EF4-FFF2-40B4-BE49-F238E27FC236}">
                <a16:creationId xmlns:a16="http://schemas.microsoft.com/office/drawing/2014/main" id="{509A4EDF-B34B-EF4D-529E-CA91DF1C46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626"/>
            <a:ext cx="12192000" cy="4524374"/>
          </a:xfrm>
        </p:spPr>
      </p:pic>
    </p:spTree>
    <p:extLst>
      <p:ext uri="{BB962C8B-B14F-4D97-AF65-F5344CB8AC3E}">
        <p14:creationId xmlns:p14="http://schemas.microsoft.com/office/powerpoint/2010/main" val="155317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9D7-7D6A-E06B-9F2B-041F7358E02F}"/>
              </a:ext>
            </a:extLst>
          </p:cNvPr>
          <p:cNvSpPr>
            <a:spLocks noGrp="1"/>
          </p:cNvSpPr>
          <p:nvPr>
            <p:ph type="title"/>
          </p:nvPr>
        </p:nvSpPr>
        <p:spPr/>
        <p:txBody>
          <a:bodyPr/>
          <a:lstStyle/>
          <a:p>
            <a:r>
              <a:rPr lang="en-US"/>
              <a:t>Theatre-code coverage</a:t>
            </a:r>
            <a:endParaRPr lang="en-IN" dirty="0"/>
          </a:p>
        </p:txBody>
      </p:sp>
      <p:pic>
        <p:nvPicPr>
          <p:cNvPr id="5" name="Content Placeholder 4">
            <a:extLst>
              <a:ext uri="{FF2B5EF4-FFF2-40B4-BE49-F238E27FC236}">
                <a16:creationId xmlns:a16="http://schemas.microsoft.com/office/drawing/2014/main" id="{6E7804BD-08EB-53D8-1FD0-3CF73E33BA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4574"/>
            <a:ext cx="12192000" cy="4543425"/>
          </a:xfrm>
        </p:spPr>
      </p:pic>
    </p:spTree>
    <p:extLst>
      <p:ext uri="{BB962C8B-B14F-4D97-AF65-F5344CB8AC3E}">
        <p14:creationId xmlns:p14="http://schemas.microsoft.com/office/powerpoint/2010/main" val="42415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5" name="Content Placeholder 4">
            <a:extLst>
              <a:ext uri="{FF2B5EF4-FFF2-40B4-BE49-F238E27FC236}">
                <a16:creationId xmlns:a16="http://schemas.microsoft.com/office/drawing/2014/main" id="{83581955-69F7-63FC-ABEA-1697877DA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6472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14E4FB70-6FD0-7132-0261-5B0AD0FD6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9506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6" name="Content Placeholder 5">
            <a:extLst>
              <a:ext uri="{FF2B5EF4-FFF2-40B4-BE49-F238E27FC236}">
                <a16:creationId xmlns:a16="http://schemas.microsoft.com/office/drawing/2014/main" id="{DF400893-6A6F-3C3D-F94D-EDE627FA0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3" y="2576513"/>
            <a:ext cx="6962421" cy="3916362"/>
          </a:xfrm>
        </p:spPr>
      </p:pic>
    </p:spTree>
    <p:extLst>
      <p:ext uri="{BB962C8B-B14F-4D97-AF65-F5344CB8AC3E}">
        <p14:creationId xmlns:p14="http://schemas.microsoft.com/office/powerpoint/2010/main" val="4063326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(Login)</a:t>
            </a:r>
          </a:p>
        </p:txBody>
      </p:sp>
      <p:pic>
        <p:nvPicPr>
          <p:cNvPr id="9" name="Content Placeholder 8">
            <a:extLst>
              <a:ext uri="{FF2B5EF4-FFF2-40B4-BE49-F238E27FC236}">
                <a16:creationId xmlns:a16="http://schemas.microsoft.com/office/drawing/2014/main" id="{9A1B317A-7504-1BA1-8E9B-0F93406F3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8902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5" name="Content Placeholder 4">
            <a:extLst>
              <a:ext uri="{FF2B5EF4-FFF2-40B4-BE49-F238E27FC236}">
                <a16:creationId xmlns:a16="http://schemas.microsoft.com/office/drawing/2014/main" id="{D979E771-91E1-8DC7-3745-21F7C6421A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61418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566942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5" name="Content Placeholder 4">
            <a:extLst>
              <a:ext uri="{FF2B5EF4-FFF2-40B4-BE49-F238E27FC236}">
                <a16:creationId xmlns:a16="http://schemas.microsoft.com/office/drawing/2014/main" id="{19BC7CE9-AD45-A1E0-83D0-BD87D3F3B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8259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5" name="Content Placeholder 4">
            <a:extLst>
              <a:ext uri="{FF2B5EF4-FFF2-40B4-BE49-F238E27FC236}">
                <a16:creationId xmlns:a16="http://schemas.microsoft.com/office/drawing/2014/main" id="{2B95BCB0-1350-0D33-6EE4-94AEF7FE3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035057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r>
              <a:rPr lang="en-US" dirty="0"/>
              <a:t>Implement a responsive high level customer or user interaction with seamless access to their ticket information.</a:t>
            </a:r>
          </a:p>
          <a:p>
            <a:pPr marL="342900" indent="-342900">
              <a:buFont typeface="Arial" panose="020B0604020202020204" pitchFamily="34" charset="0"/>
              <a:buChar char="•"/>
            </a:pPr>
            <a:r>
              <a:rPr lang="en-US" dirty="0"/>
              <a:t>Implement a system where the booked/reserved users can download their tickets and present it as a proof of booking. </a:t>
            </a:r>
          </a:p>
          <a:p>
            <a:pPr marL="342900" indent="-342900">
              <a:buFont typeface="Arial" panose="020B0604020202020204" pitchFamily="34" charset="0"/>
              <a:buChar char="•"/>
            </a:pPr>
            <a:r>
              <a:rPr lang="en-US" dirty="0"/>
              <a:t>Implement age restrictions on people going to a movie with A rating.</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9" name="Content Placeholder 8">
            <a:extLst>
              <a:ext uri="{FF2B5EF4-FFF2-40B4-BE49-F238E27FC236}">
                <a16:creationId xmlns:a16="http://schemas.microsoft.com/office/drawing/2014/main" id="{A53F1971-EC28-23B5-D461-494519920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641700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5" name="Content Placeholder 4">
            <a:extLst>
              <a:ext uri="{FF2B5EF4-FFF2-40B4-BE49-F238E27FC236}">
                <a16:creationId xmlns:a16="http://schemas.microsoft.com/office/drawing/2014/main" id="{1B382370-AA31-43A7-BD3C-24BC82604D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49685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5" name="Content Placeholder 4">
            <a:extLst>
              <a:ext uri="{FF2B5EF4-FFF2-40B4-BE49-F238E27FC236}">
                <a16:creationId xmlns:a16="http://schemas.microsoft.com/office/drawing/2014/main" id="{0CE5890E-7F0D-358D-AED5-A2BDA224E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9626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5" name="Content Placeholder 4">
            <a:extLst>
              <a:ext uri="{FF2B5EF4-FFF2-40B4-BE49-F238E27FC236}">
                <a16:creationId xmlns:a16="http://schemas.microsoft.com/office/drawing/2014/main" id="{38995D4D-CEF3-A91E-B69B-1DBE1ADF67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0401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5" name="Content Placeholder 4">
            <a:extLst>
              <a:ext uri="{FF2B5EF4-FFF2-40B4-BE49-F238E27FC236}">
                <a16:creationId xmlns:a16="http://schemas.microsoft.com/office/drawing/2014/main" id="{920FD75F-611E-BAEF-18A4-4E0B53265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194268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5" name="Content Placeholder 4">
            <a:extLst>
              <a:ext uri="{FF2B5EF4-FFF2-40B4-BE49-F238E27FC236}">
                <a16:creationId xmlns:a16="http://schemas.microsoft.com/office/drawing/2014/main" id="{14444CC3-ECFC-70B6-DEB9-8522F86102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060913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5" name="Content Placeholder 4">
            <a:extLst>
              <a:ext uri="{FF2B5EF4-FFF2-40B4-BE49-F238E27FC236}">
                <a16:creationId xmlns:a16="http://schemas.microsoft.com/office/drawing/2014/main" id="{7697985D-ED16-CEAB-3A1E-D60094AEA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7248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5" name="Content Placeholder 4">
            <a:extLst>
              <a:ext uri="{FF2B5EF4-FFF2-40B4-BE49-F238E27FC236}">
                <a16:creationId xmlns:a16="http://schemas.microsoft.com/office/drawing/2014/main" id="{DF056C7C-2476-78C2-B4C3-3845CD7E14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75312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5" name="Content Placeholder 4">
            <a:extLst>
              <a:ext uri="{FF2B5EF4-FFF2-40B4-BE49-F238E27FC236}">
                <a16:creationId xmlns:a16="http://schemas.microsoft.com/office/drawing/2014/main" id="{39F12C0E-F408-14AE-C1EF-BA5C6D1EA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32862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7" name="Content Placeholder 6">
            <a:extLst>
              <a:ext uri="{FF2B5EF4-FFF2-40B4-BE49-F238E27FC236}">
                <a16:creationId xmlns:a16="http://schemas.microsoft.com/office/drawing/2014/main" id="{B8645672-80D9-E3FE-D411-C96D61928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11301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Convenience: Online movie ticket booking provides a convenient way for people to buy movie tickets from the comfort of their own homes or on the go, without having to wait in long queues at the box office.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Time-saving: Online ticket booking saves time as customers can book their tickets in advance and avoid the last-minute rush.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a:bodyPr>
          <a:lstStyle/>
          <a:p>
            <a:r>
              <a:rPr lang="en-IN" dirty="0"/>
              <a:t>Future Implementations:</a:t>
            </a:r>
          </a:p>
          <a:p>
            <a:pPr marL="342900" indent="-342900">
              <a:buFont typeface="Arial" panose="020B0604020202020204" pitchFamily="34" charset="0"/>
              <a:buChar char="•"/>
            </a:pPr>
            <a:r>
              <a:rPr lang="en-IN" dirty="0"/>
              <a:t>Payment Interface would be added for booking each movie ticket.</a:t>
            </a:r>
          </a:p>
          <a:p>
            <a:endParaRPr lang="en-IN" dirty="0"/>
          </a:p>
          <a:p>
            <a:pPr marL="342900" indent="-342900">
              <a:buFont typeface="Arial" panose="020B0604020202020204" pitchFamily="34" charset="0"/>
              <a:buChar char="•"/>
            </a:pPr>
            <a:r>
              <a:rPr lang="en-IN" dirty="0"/>
              <a:t>Loyalty program for returning users.</a:t>
            </a:r>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2295430517"/>
              </p:ext>
            </p:extLst>
          </p:nvPr>
        </p:nvGraphicFramePr>
        <p:xfrm>
          <a:off x="2287360" y="2757884"/>
          <a:ext cx="7617280" cy="2685936"/>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014" y="5443820"/>
            <a:ext cx="2448606" cy="1287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536914"/>
            <a:ext cx="2448606" cy="122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FAF677D8-BB4D-350F-46D4-D3ABAA0C4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522" y="218114"/>
            <a:ext cx="7196948" cy="6225990"/>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Content Placeholder 12">
            <a:extLst>
              <a:ext uri="{FF2B5EF4-FFF2-40B4-BE49-F238E27FC236}">
                <a16:creationId xmlns:a16="http://schemas.microsoft.com/office/drawing/2014/main" id="{1CC19B0B-3BB5-893C-6601-9F6B6E388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3573" y="739756"/>
            <a:ext cx="7886398" cy="5378487"/>
          </a:xfr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23276"/>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706</TotalTime>
  <Words>576</Words>
  <Application>Microsoft Office PowerPoint</Application>
  <PresentationFormat>Widescreen</PresentationFormat>
  <Paragraphs>79</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Avenir Next LT Pro</vt:lpstr>
      <vt:lpstr>Bahnschrift</vt:lpstr>
      <vt:lpstr>Courier New</vt:lpstr>
      <vt:lpstr>MatrixVTI</vt:lpstr>
      <vt:lpstr>Project Title: Movie Ticket Booking System</vt:lpstr>
      <vt:lpstr>Problem Statement</vt:lpstr>
      <vt:lpstr>Objectives </vt:lpstr>
      <vt:lpstr>Features</vt:lpstr>
      <vt:lpstr>Future Implementations</vt:lpstr>
      <vt:lpstr>Technology Stack</vt:lpstr>
      <vt:lpstr>Entity-Relationship Diagram</vt:lpstr>
      <vt:lpstr>Class Diagram</vt:lpstr>
      <vt:lpstr>Use-Case Diagram</vt:lpstr>
      <vt:lpstr>Concurrent Bookings</vt:lpstr>
      <vt:lpstr>Concurrent Booking Code Segment(Service)</vt:lpstr>
      <vt:lpstr>Concurrent Booking Code Segment(Controller)</vt:lpstr>
      <vt:lpstr>User-service controller</vt:lpstr>
      <vt:lpstr>User-Service </vt:lpstr>
      <vt:lpstr>User-code coverage</vt:lpstr>
      <vt:lpstr>Movie-controller</vt:lpstr>
      <vt:lpstr>Movie-service</vt:lpstr>
      <vt:lpstr>Movie-code coverage</vt:lpstr>
      <vt:lpstr>Theatre-controller</vt:lpstr>
      <vt:lpstr>Theatre-service</vt:lpstr>
      <vt:lpstr>Theatre-code coverage</vt:lpstr>
      <vt:lpstr>Website Pictures</vt:lpstr>
      <vt:lpstr>Website Pictures</vt:lpstr>
      <vt:lpstr>Website Pictures</vt:lpstr>
      <vt:lpstr>Website Pictures (Login)</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69</cp:revision>
  <dcterms:created xsi:type="dcterms:W3CDTF">2023-04-11T11:08:22Z</dcterms:created>
  <dcterms:modified xsi:type="dcterms:W3CDTF">2023-06-02T12:47:07Z</dcterms:modified>
</cp:coreProperties>
</file>